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24"/>
  </p:notesMasterIdLst>
  <p:handoutMasterIdLst>
    <p:handoutMasterId r:id="rId25"/>
  </p:handoutMasterIdLst>
  <p:sldIdLst>
    <p:sldId id="1502" r:id="rId6"/>
    <p:sldId id="1532" r:id="rId7"/>
    <p:sldId id="1517" r:id="rId8"/>
    <p:sldId id="1534" r:id="rId9"/>
    <p:sldId id="1529" r:id="rId10"/>
    <p:sldId id="1535" r:id="rId11"/>
    <p:sldId id="1530" r:id="rId12"/>
    <p:sldId id="1536" r:id="rId13"/>
    <p:sldId id="1527" r:id="rId14"/>
    <p:sldId id="1531" r:id="rId15"/>
    <p:sldId id="1525" r:id="rId16"/>
    <p:sldId id="1518" r:id="rId17"/>
    <p:sldId id="1519" r:id="rId18"/>
    <p:sldId id="1520" r:id="rId19"/>
    <p:sldId id="1521" r:id="rId20"/>
    <p:sldId id="1524" r:id="rId21"/>
    <p:sldId id="1533" r:id="rId22"/>
    <p:sldId id="1516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565"/>
    <a:srgbClr val="E6E6E6"/>
    <a:srgbClr val="FFFFFF"/>
    <a:srgbClr val="0078D7"/>
    <a:srgbClr val="000000"/>
    <a:srgbClr val="FF8C00"/>
    <a:srgbClr val="D83B01"/>
    <a:srgbClr val="FFB900"/>
    <a:srgbClr val="107C10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49" autoAdjust="0"/>
    <p:restoredTop sz="76602" autoAdjust="0"/>
  </p:normalViewPr>
  <p:slideViewPr>
    <p:cSldViewPr>
      <p:cViewPr varScale="1">
        <p:scale>
          <a:sx n="114" d="100"/>
          <a:sy n="114" d="100"/>
        </p:scale>
        <p:origin x="1024" y="168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48" Type="http://schemas.microsoft.com/office/2015/10/relationships/revisionInfo" Target="revisionInfo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9/26/17 3:46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40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0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41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1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9/26/17 3:46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4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5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0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900" b="0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5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=""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=""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jpeg"/><Relationship Id="rId1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emf"/><Relationship Id="rId10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51.png"/><Relationship Id="rId13" Type="http://schemas.openxmlformats.org/officeDocument/2006/relationships/image" Target="../media/image40.svg"/><Relationship Id="rId14" Type="http://schemas.openxmlformats.org/officeDocument/2006/relationships/image" Target="../media/image52.png"/><Relationship Id="rId15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Relationship Id="rId6" Type="http://schemas.microsoft.com/office/2007/relationships/hdphoto" Target="../media/hdphoto2.wdp"/><Relationship Id="rId7" Type="http://schemas.openxmlformats.org/officeDocument/2006/relationships/image" Target="../media/image48.jpeg"/><Relationship Id="rId8" Type="http://schemas.microsoft.com/office/2007/relationships/hdphoto" Target="../media/hdphoto1.wdp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developer </a:t>
            </a:r>
            <a:r>
              <a:rPr lang="en-US" dirty="0" err="1"/>
              <a:t>bootcamp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Knowledge &amp; Search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 Carpinter</a:t>
            </a:r>
          </a:p>
          <a:p>
            <a:pPr lvl="0"/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CTO, </a:t>
            </a:r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Zarmada</a:t>
            </a: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Microsoft Regional Director</a:t>
            </a:r>
          </a:p>
          <a:p>
            <a:pPr lvl="0"/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james@zarmada.com</a:t>
            </a: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@</a:t>
            </a:r>
            <a:r>
              <a:rPr lang="en-US" sz="24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jamescarpinter</a:t>
            </a:r>
            <a:endParaRPr lang="en-US" sz="24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use then?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0" y="1983060"/>
            <a:ext cx="12401006" cy="2852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28859" y="1953669"/>
            <a:ext cx="320040" cy="320040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924267" y="1953669"/>
            <a:ext cx="320040" cy="320040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819675" y="1953669"/>
            <a:ext cx="320040" cy="320040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8620" y="1494366"/>
            <a:ext cx="72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177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EASY</a:t>
            </a:r>
            <a:endParaRPr lang="en-US" dirty="0">
              <a:gradFill>
                <a:gsLst>
                  <a:gs pos="1770">
                    <a:schemeClr val="tx1"/>
                  </a:gs>
                  <a:gs pos="24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092" y="1494366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177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MODERATE</a:t>
            </a:r>
            <a:endParaRPr lang="en-US" dirty="0">
              <a:gradFill>
                <a:gsLst>
                  <a:gs pos="1770">
                    <a:schemeClr val="tx1"/>
                  </a:gs>
                  <a:gs pos="24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9633" y="1494366"/>
            <a:ext cx="140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177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ADVANCED</a:t>
            </a:r>
            <a:endParaRPr lang="en-US" dirty="0">
              <a:gradFill>
                <a:gsLst>
                  <a:gs pos="1770">
                    <a:schemeClr val="tx1"/>
                  </a:gs>
                  <a:gs pos="24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859" y="2600572"/>
            <a:ext cx="272401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 err="1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QnA</a:t>
            </a:r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Maker</a:t>
            </a:r>
            <a:endParaRPr lang="en-US" sz="2000" dirty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Build a new bot or extend an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existing one by adding your 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FAQs in just minutes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24267" y="2600572"/>
            <a:ext cx="25215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Entity Linking</a:t>
            </a:r>
            <a:endParaRPr lang="en-US" sz="2000" dirty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Easy to use but applies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to a more mature NLP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process or web experience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19675" y="2600572"/>
            <a:ext cx="288572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 smtClean="0">
                <a:gradFill>
                  <a:gsLst>
                    <a:gs pos="76623">
                      <a:schemeClr val="accent1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Academic Knowledge</a:t>
            </a:r>
            <a:endParaRPr lang="en-US" sz="2000" dirty="0">
              <a:gradFill>
                <a:gsLst>
                  <a:gs pos="76623">
                    <a:schemeClr val="accent1"/>
                  </a:gs>
                  <a:gs pos="61000">
                    <a:schemeClr val="accent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Advanced domain-specific 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search service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  <a:p>
            <a:pPr lvl="0" defTabSz="914400"/>
            <a:endParaRPr lang="en-US" sz="2000" dirty="0" smtClean="0">
              <a:gradFill>
                <a:gsLst>
                  <a:gs pos="76623">
                    <a:srgbClr val="D83B01"/>
                  </a:gs>
                  <a:gs pos="61000">
                    <a:srgbClr val="D83B0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defTabSz="914400"/>
            <a:r>
              <a:rPr lang="en-US" sz="2000" dirty="0" smtClean="0">
                <a:gradFill>
                  <a:gsLst>
                    <a:gs pos="76623">
                      <a:srgbClr val="D83B01"/>
                    </a:gs>
                    <a:gs pos="61000">
                      <a:srgbClr val="D83B0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Knowledge Exploration</a:t>
            </a:r>
            <a:endParaRPr lang="en-US" sz="2000" dirty="0">
              <a:gradFill>
                <a:gsLst>
                  <a:gs pos="76623">
                    <a:srgbClr val="D83B01"/>
                  </a:gs>
                  <a:gs pos="61000">
                    <a:srgbClr val="D83B0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400"/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Requires you to build schema,</a:t>
            </a:r>
            <a:r>
              <a:rPr lang="en-US" sz="1600" dirty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/>
            </a:r>
            <a:br>
              <a:rPr lang="en-US" sz="1600" dirty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re-format data, and define a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schema for NLP before you</a:t>
            </a:r>
            <a:b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600" dirty="0" smtClean="0">
                <a:gradFill>
                  <a:gsLst>
                    <a:gs pos="78761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can start</a:t>
            </a:r>
            <a:endParaRPr lang="en-US" sz="1600" dirty="0">
              <a:gradFill>
                <a:gsLst>
                  <a:gs pos="78761">
                    <a:schemeClr val="tx1"/>
                  </a:gs>
                  <a:gs pos="61000">
                    <a:schemeClr val="tx1"/>
                  </a:gs>
                </a:gsLst>
                <a:lin ang="5400000" scaled="0"/>
              </a:gra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 animBg="1"/>
      <p:bldP spid="29" grpId="0"/>
      <p:bldP spid="31" grpId="0"/>
      <p:bldP spid="33" grpId="0"/>
      <p:bldP spid="35" grpId="0"/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QnA</a:t>
            </a:r>
            <a:r>
              <a:rPr lang="en-US" dirty="0" smtClean="0"/>
              <a:t> 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516462" y="1728794"/>
            <a:ext cx="2733128" cy="1564912"/>
            <a:chOff x="1516462" y="1728794"/>
            <a:chExt cx="2733128" cy="1564912"/>
          </a:xfrm>
        </p:grpSpPr>
        <p:grpSp>
          <p:nvGrpSpPr>
            <p:cNvPr id="2" name="Group 1"/>
            <p:cNvGrpSpPr/>
            <p:nvPr/>
          </p:nvGrpSpPr>
          <p:grpSpPr>
            <a:xfrm>
              <a:off x="2430840" y="1728794"/>
              <a:ext cx="904372" cy="904372"/>
              <a:chOff x="11008690" y="265919"/>
              <a:chExt cx="904372" cy="904372"/>
            </a:xfrm>
          </p:grpSpPr>
          <p:sp>
            <p:nvSpPr>
              <p:cNvPr id="3" name="Oval 2">
                <a:extLst>
                  <a:ext uri="{FF2B5EF4-FFF2-40B4-BE49-F238E27FC236}">
                    <a16:creationId xmlns="" xmlns:a16="http://schemas.microsoft.com/office/drawing/2014/main" id="{43E9DFA9-A381-44DA-A29C-D57AA95524A1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436BC9EF-FAF4-43AA-AB6D-A177273C7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62" t="16312" r="31918" b="17305"/>
              <a:stretch/>
            </p:blipFill>
            <p:spPr>
              <a:xfrm>
                <a:off x="11196977" y="464820"/>
                <a:ext cx="505670" cy="481003"/>
              </a:xfrm>
              <a:prstGeom prst="rect">
                <a:avLst/>
              </a:prstGeom>
              <a:noFill/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516462" y="2832067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Web Search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1674" y="1728794"/>
            <a:ext cx="2733128" cy="1564912"/>
            <a:chOff x="4851674" y="1728794"/>
            <a:chExt cx="2733128" cy="1564912"/>
          </a:xfrm>
        </p:grpSpPr>
        <p:grpSp>
          <p:nvGrpSpPr>
            <p:cNvPr id="5" name="Group 4"/>
            <p:cNvGrpSpPr/>
            <p:nvPr/>
          </p:nvGrpSpPr>
          <p:grpSpPr>
            <a:xfrm>
              <a:off x="5766052" y="1728794"/>
              <a:ext cx="904372" cy="904372"/>
              <a:chOff x="11008690" y="265919"/>
              <a:chExt cx="904372" cy="904372"/>
            </a:xfrm>
          </p:grpSpPr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845926DB-3F4E-4B8F-84CB-ECCD6E96C55E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00" rIns="0" bIns="466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172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5BC2951A-D0F5-430E-87A4-FDB639F29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0481" y="512456"/>
                <a:ext cx="420791" cy="411299"/>
              </a:xfrm>
              <a:prstGeom prst="rect">
                <a:avLst/>
              </a:prstGeom>
              <a:noFill/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851674" y="2832067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Image Search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88624" y="1728794"/>
            <a:ext cx="2733128" cy="1486275"/>
            <a:chOff x="8188624" y="1728794"/>
            <a:chExt cx="2733128" cy="1486275"/>
          </a:xfrm>
        </p:grpSpPr>
        <p:grpSp>
          <p:nvGrpSpPr>
            <p:cNvPr id="8" name="Group 7"/>
            <p:cNvGrpSpPr/>
            <p:nvPr/>
          </p:nvGrpSpPr>
          <p:grpSpPr>
            <a:xfrm>
              <a:off x="9101264" y="1728794"/>
              <a:ext cx="904372" cy="904372"/>
              <a:chOff x="11008690" y="265919"/>
              <a:chExt cx="904372" cy="904372"/>
            </a:xfrm>
          </p:grpSpPr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6B2C9970-30D1-4DBF-B42F-FE52F6E5BA47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00" rIns="0" bIns="466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172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="" xmlns:a16="http://schemas.microsoft.com/office/drawing/2014/main" id="{CF865648-B97D-4806-B76E-54D5BD3F5A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47" t="26723" r="40331" b="26582"/>
              <a:stretch/>
            </p:blipFill>
            <p:spPr>
              <a:xfrm>
                <a:off x="11234576" y="480347"/>
                <a:ext cx="452600" cy="475516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8188624" y="2753430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Video Search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9419" y="4001318"/>
            <a:ext cx="2733128" cy="1608889"/>
            <a:chOff x="849419" y="4001318"/>
            <a:chExt cx="2733128" cy="1608889"/>
          </a:xfrm>
        </p:grpSpPr>
        <p:grpSp>
          <p:nvGrpSpPr>
            <p:cNvPr id="11" name="Group 10"/>
            <p:cNvGrpSpPr/>
            <p:nvPr/>
          </p:nvGrpSpPr>
          <p:grpSpPr>
            <a:xfrm>
              <a:off x="1763797" y="4001318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2" name="Oval 11">
                <a:extLst>
                  <a:ext uri="{FF2B5EF4-FFF2-40B4-BE49-F238E27FC236}">
                    <a16:creationId xmlns="" xmlns:a16="http://schemas.microsoft.com/office/drawing/2014/main" id="{62AD5A3C-BB03-4A7A-9078-9A2DBF95CDC2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00" rIns="0" bIns="466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172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75F765E7-EB52-429F-A657-16753A9B2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7901" y="511744"/>
                <a:ext cx="585950" cy="374622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849419" y="514856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News Search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512809" y="4001318"/>
            <a:ext cx="2733128" cy="1608889"/>
            <a:chOff x="3512809" y="4001318"/>
            <a:chExt cx="2733128" cy="1608889"/>
          </a:xfrm>
        </p:grpSpPr>
        <p:grpSp>
          <p:nvGrpSpPr>
            <p:cNvPr id="14" name="Group 13"/>
            <p:cNvGrpSpPr/>
            <p:nvPr/>
          </p:nvGrpSpPr>
          <p:grpSpPr>
            <a:xfrm>
              <a:off x="4431966" y="4001318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FC55DCC9-A73E-4C2E-9D74-076793F9F82F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00" rIns="0" bIns="466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172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DE9B942F-434B-49CB-B0B1-A6B3E1081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40" t="17240" r="17240" b="17240"/>
              <a:stretch/>
            </p:blipFill>
            <p:spPr>
              <a:xfrm>
                <a:off x="11148819" y="394030"/>
                <a:ext cx="614556" cy="614556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3512809" y="514856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Autosuggest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849147" y="4001318"/>
            <a:ext cx="2733128" cy="1608889"/>
            <a:chOff x="8849147" y="4001318"/>
            <a:chExt cx="2733128" cy="1608889"/>
          </a:xfrm>
        </p:grpSpPr>
        <p:grpSp>
          <p:nvGrpSpPr>
            <p:cNvPr id="17" name="Group 16"/>
            <p:cNvGrpSpPr/>
            <p:nvPr/>
          </p:nvGrpSpPr>
          <p:grpSpPr>
            <a:xfrm>
              <a:off x="9768304" y="4001318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4C0EA5D5-4288-401D-87AF-8C29EFA41A50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00" rIns="0" bIns="466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172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="" xmlns:a16="http://schemas.microsoft.com/office/drawing/2014/main" id="{9E7E9060-99E1-4BA5-8DE7-5926C3FE53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2" t="14531" r="32113" b="12297"/>
              <a:stretch/>
            </p:blipFill>
            <p:spPr>
              <a:xfrm>
                <a:off x="11140418" y="386183"/>
                <a:ext cx="645182" cy="632744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8849147" y="514856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Custom Search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85757" y="4001318"/>
            <a:ext cx="2733128" cy="1608889"/>
            <a:chOff x="6185757" y="4001318"/>
            <a:chExt cx="2733128" cy="1608889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FC55DCC9-A73E-4C2E-9D74-076793F9F82F}"/>
                </a:ext>
              </a:extLst>
            </p:cNvPr>
            <p:cNvSpPr/>
            <p:nvPr/>
          </p:nvSpPr>
          <p:spPr bwMode="auto">
            <a:xfrm>
              <a:off x="7100135" y="4001318"/>
              <a:ext cx="904372" cy="904372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00" rIns="0" bIns="466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72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6185757" y="514856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Bing Entity Search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35683" y="4180373"/>
              <a:ext cx="433275" cy="50816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55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466678" y="1209770"/>
            <a:ext cx="3124200" cy="55671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Bing Search APIs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78677" y="4462156"/>
            <a:ext cx="2375023" cy="627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News Search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78677" y="5234077"/>
            <a:ext cx="2375023" cy="627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Autosuggest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8677" y="6006461"/>
            <a:ext cx="2375023" cy="627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Spell Check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84637" y="1211262"/>
            <a:ext cx="7086600" cy="5562600"/>
          </a:xfrm>
          <a:prstGeom prst="rect">
            <a:avLst/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279519" y="4064930"/>
            <a:ext cx="6685434" cy="94837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501505" y="4235366"/>
            <a:ext cx="1692056" cy="588045"/>
          </a:xfrm>
          <a:prstGeom prst="rect">
            <a:avLst/>
          </a:prstGeom>
          <a:solidFill>
            <a:schemeClr val="accent2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REST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294442" y="2049462"/>
            <a:ext cx="6685434" cy="7699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Enhanced Search and Filtering Capabilities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279517" y="5221567"/>
            <a:ext cx="6685435" cy="7699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Ongoing Improvements and Support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94441" y="3027688"/>
            <a:ext cx="6692030" cy="825968"/>
            <a:chOff x="4292649" y="3103888"/>
            <a:chExt cx="6692030" cy="825968"/>
          </a:xfrm>
          <a:solidFill>
            <a:schemeClr val="tx2"/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292649" y="3103888"/>
              <a:ext cx="2016139" cy="80685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Web-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Scale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8809037" y="3105949"/>
              <a:ext cx="2175642" cy="8047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High Performance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550843" y="3123003"/>
              <a:ext cx="2016139" cy="80685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Secure (HTTPs)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7945CCA9-BB5F-4F77-BCC3-94E380608F2D}"/>
              </a:ext>
            </a:extLst>
          </p:cNvPr>
          <p:cNvSpPr txBox="1"/>
          <p:nvPr/>
        </p:nvSpPr>
        <p:spPr>
          <a:xfrm>
            <a:off x="1058200" y="1371695"/>
            <a:ext cx="2395500" cy="6404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Web Search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5A818B6-4518-47AB-BDDF-AE5B35E0C7B2}"/>
              </a:ext>
            </a:extLst>
          </p:cNvPr>
          <p:cNvSpPr txBox="1"/>
          <p:nvPr/>
        </p:nvSpPr>
        <p:spPr>
          <a:xfrm>
            <a:off x="1078677" y="2925252"/>
            <a:ext cx="2375023" cy="627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Image Search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C584F42-347F-4F50-BAAD-82CFD9B0450F}"/>
              </a:ext>
            </a:extLst>
          </p:cNvPr>
          <p:cNvSpPr txBox="1"/>
          <p:nvPr/>
        </p:nvSpPr>
        <p:spPr>
          <a:xfrm>
            <a:off x="1078678" y="3699249"/>
            <a:ext cx="2375022" cy="627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Video 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" y="5234077"/>
            <a:ext cx="627824" cy="627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" y="1371695"/>
            <a:ext cx="638377" cy="638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" y="2925252"/>
            <a:ext cx="630936" cy="630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" y="3699249"/>
            <a:ext cx="627823" cy="627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" y="4461905"/>
            <a:ext cx="628249" cy="628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4" y="6010254"/>
            <a:ext cx="624030" cy="6240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33000913-2752-4F9A-9BD4-1E38D6C61F6E}"/>
              </a:ext>
            </a:extLst>
          </p:cNvPr>
          <p:cNvSpPr/>
          <p:nvPr/>
        </p:nvSpPr>
        <p:spPr bwMode="auto">
          <a:xfrm>
            <a:off x="8961437" y="4237704"/>
            <a:ext cx="1692056" cy="585708"/>
          </a:xfrm>
          <a:prstGeom prst="rect">
            <a:avLst/>
          </a:prstGeom>
          <a:solidFill>
            <a:schemeClr val="accent2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JSON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6EAD22A-850A-4B4F-B014-C8ED412AAA0A}"/>
              </a:ext>
            </a:extLst>
          </p:cNvPr>
          <p:cNvSpPr txBox="1"/>
          <p:nvPr/>
        </p:nvSpPr>
        <p:spPr>
          <a:xfrm>
            <a:off x="1058200" y="2150082"/>
            <a:ext cx="2395500" cy="6404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82854" tIns="146283" rIns="182854" bIns="146283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Custom Search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1155C55-D076-436C-9432-40C588A99C6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603104" y="2155147"/>
            <a:ext cx="635509" cy="6355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33000913-2752-4F9A-9BD4-1E38D6C61F6E}"/>
              </a:ext>
            </a:extLst>
          </p:cNvPr>
          <p:cNvSpPr/>
          <p:nvPr/>
        </p:nvSpPr>
        <p:spPr bwMode="auto">
          <a:xfrm>
            <a:off x="6527388" y="4237703"/>
            <a:ext cx="2074866" cy="585708"/>
          </a:xfrm>
          <a:prstGeom prst="rect">
            <a:avLst/>
          </a:prstGeom>
          <a:solidFill>
            <a:schemeClr val="accent2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schema.org</a:t>
            </a:r>
          </a:p>
        </p:txBody>
      </p:sp>
    </p:spTree>
    <p:extLst>
      <p:ext uri="{BB962C8B-B14F-4D97-AF65-F5344CB8AC3E}">
        <p14:creationId xmlns:p14="http://schemas.microsoft.com/office/powerpoint/2010/main" val="16549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53" grpId="0" animBg="1"/>
      <p:bldP spid="55" grpId="0" animBg="1"/>
      <p:bldP spid="57" grpId="0" animBg="1"/>
      <p:bldP spid="67" grpId="0" animBg="1"/>
      <p:bldP spid="69" grpId="0" animBg="1"/>
      <p:bldP spid="70" grpId="0" animBg="1"/>
      <p:bldP spid="75" grpId="0" animBg="1"/>
      <p:bldP spid="35" grpId="0" animBg="1"/>
      <p:bldP spid="59" grpId="0" animBg="1"/>
      <p:bldP spid="63" grpId="0" animBg="1"/>
      <p:bldP spid="7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63" y="2272947"/>
            <a:ext cx="2640016" cy="1586117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618660" y="3859064"/>
            <a:ext cx="2637419" cy="655958"/>
            <a:chOff x="2381459" y="5494781"/>
            <a:chExt cx="4063333" cy="11014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460" y="5494781"/>
              <a:ext cx="3608178" cy="3885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459" y="5858727"/>
              <a:ext cx="4063333" cy="73751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5795095" y="5495660"/>
              <a:ext cx="649697" cy="36306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643" y="5228045"/>
            <a:ext cx="2634437" cy="794018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759" y="4514682"/>
            <a:ext cx="2635322" cy="723826"/>
          </a:xfrm>
          <a:prstGeom prst="rect">
            <a:avLst/>
          </a:prstGeom>
          <a:ln w="19050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758" y="6019239"/>
            <a:ext cx="2635321" cy="689469"/>
          </a:xfrm>
          <a:prstGeom prst="rect">
            <a:avLst/>
          </a:prstGeom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73071" y="6713899"/>
            <a:ext cx="3581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on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597" y="1604610"/>
            <a:ext cx="11016046" cy="572464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https://api.cognitive.microsoft.com/bing/v7.0/search?q=nasa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40" y="949755"/>
            <a:ext cx="108965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Get relevant web and answer results and metadata with one API call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11655" y="3375280"/>
            <a:ext cx="2916599" cy="2788456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“_type”: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SearchResponse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queryContent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“news”: {…},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“images”: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“videos”: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relatedSearches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“rankingResponse”: {…}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393783" y="2335051"/>
            <a:ext cx="173400" cy="43760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01843" y="4374226"/>
            <a:ext cx="2971800" cy="2274469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“resultIndex”:0,…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”:”News”,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“resultIndex”:1,…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7669845" y="5337356"/>
            <a:ext cx="910084" cy="348208"/>
          </a:xfrm>
          <a:prstGeom prst="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8501842" y="3747750"/>
            <a:ext cx="2971801" cy="6264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 Ranking Response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4065" y="3802004"/>
            <a:ext cx="601667" cy="4714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5000317" y="2771282"/>
            <a:ext cx="2927937" cy="6264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Search Response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0046" y="2661425"/>
            <a:ext cx="781573" cy="780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462069" y="2262384"/>
            <a:ext cx="1141483" cy="89700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62069" y="3121088"/>
            <a:ext cx="1140935" cy="7694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Deep Links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Algo)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62069" y="3863566"/>
            <a:ext cx="1135137" cy="65145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News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62069" y="4504559"/>
            <a:ext cx="1147353" cy="76006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62069" y="5228045"/>
            <a:ext cx="1147350" cy="86911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Video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62069" y="6023569"/>
            <a:ext cx="1149297" cy="68758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Related Searches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Web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8" grpId="0" animBg="1"/>
      <p:bldP spid="5" grpId="0" animBg="1"/>
      <p:bldP spid="41" grpId="0" animBg="1"/>
      <p:bldP spid="6" grpId="0" animBg="1"/>
      <p:bldP spid="42" grpId="0" animBg="1"/>
      <p:bldP spid="4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70B382-8DB6-4F22-A3E4-DCB1BDE1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0" y="5782122"/>
            <a:ext cx="3259564" cy="8593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>
            <a:off x="3919777" y="2095380"/>
            <a:ext cx="8242060" cy="11309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Vertical Search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19777" y="1635379"/>
            <a:ext cx="8242060" cy="503215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https://api.cognitive.microsoft.com/bing/v7.0/images/search?q=</a:t>
            </a:r>
            <a:r>
              <a:rPr kumimoji="0" lang="en-US" sz="145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shuttle+launch</a:t>
            </a:r>
            <a:endParaRPr kumimoji="0" lang="en-US" sz="14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3919777" y="2138594"/>
            <a:ext cx="8013460" cy="10994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(size, license, style, freshness, color)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Image insights (entity recognition, visually similar)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27037" y="1627030"/>
            <a:ext cx="3279957" cy="1617598"/>
            <a:chOff x="1002932" y="1317037"/>
            <a:chExt cx="3279957" cy="1617598"/>
          </a:xfrm>
          <a:solidFill>
            <a:schemeClr val="accent2"/>
          </a:solidFill>
        </p:grpSpPr>
        <p:grpSp>
          <p:nvGrpSpPr>
            <p:cNvPr id="87" name="Group 86"/>
            <p:cNvGrpSpPr/>
            <p:nvPr/>
          </p:nvGrpSpPr>
          <p:grpSpPr>
            <a:xfrm>
              <a:off x="1008891" y="1317037"/>
              <a:ext cx="3273998" cy="1599333"/>
              <a:chOff x="1008891" y="1317037"/>
              <a:chExt cx="3273998" cy="1599333"/>
            </a:xfrm>
            <a:grpFill/>
          </p:grpSpPr>
          <p:sp>
            <p:nvSpPr>
              <p:cNvPr id="18" name="TextBox 17"/>
              <p:cNvSpPr txBox="1"/>
              <p:nvPr/>
            </p:nvSpPr>
            <p:spPr>
              <a:xfrm>
                <a:off x="1468147" y="1317037"/>
                <a:ext cx="2814741" cy="62782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wrap="square" lIns="182854" tIns="146283" rIns="182854" bIns="146283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Image </a:t>
                </a: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Search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891" y="1944860"/>
                <a:ext cx="3273998" cy="97151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</p:pic>
        </p:grpSp>
        <p:sp>
          <p:nvSpPr>
            <p:cNvPr id="53" name="Rectangle 52"/>
            <p:cNvSpPr/>
            <p:nvPr/>
          </p:nvSpPr>
          <p:spPr bwMode="auto">
            <a:xfrm>
              <a:off x="1002932" y="2735707"/>
              <a:ext cx="3275791" cy="198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nasa.gov</a:t>
              </a: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3919777" y="3860291"/>
            <a:ext cx="8242060" cy="11309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19777" y="3400290"/>
            <a:ext cx="8242060" cy="503215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https://api.cognitive.microsoft.com/bing/v7.0/videos/search?q=viral+videos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3919777" y="3903505"/>
            <a:ext cx="7632460" cy="10877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(price, resolution, length, freshness)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Motion thumbnails (video preview)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3919777" y="5621796"/>
            <a:ext cx="8242060" cy="10245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19777" y="5161795"/>
            <a:ext cx="8242060" cy="503215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https://api.cognitive.microsoft.com/bing/v7.0/news/search?q=</a:t>
            </a:r>
            <a:r>
              <a:rPr kumimoji="0" lang="en-US" sz="15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lunar+landing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5" name="Title 5"/>
          <p:cNvSpPr txBox="1">
            <a:spLocks/>
          </p:cNvSpPr>
          <p:nvPr/>
        </p:nvSpPr>
        <p:spPr>
          <a:xfrm>
            <a:off x="3919777" y="5665010"/>
            <a:ext cx="7069123" cy="9930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News by category/market, and trending news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Rich article metadata (featured entities)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426639" y="3391941"/>
            <a:ext cx="3263730" cy="1599333"/>
            <a:chOff x="1002534" y="3081948"/>
            <a:chExt cx="3263730" cy="1599333"/>
          </a:xfrm>
        </p:grpSpPr>
        <p:grpSp>
          <p:nvGrpSpPr>
            <p:cNvPr id="46" name="Group 45"/>
            <p:cNvGrpSpPr/>
            <p:nvPr/>
          </p:nvGrpSpPr>
          <p:grpSpPr>
            <a:xfrm>
              <a:off x="1002534" y="3685121"/>
              <a:ext cx="3263729" cy="996160"/>
              <a:chOff x="639012" y="3504013"/>
              <a:chExt cx="3263729" cy="99616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12" y="3521463"/>
                <a:ext cx="1159625" cy="9787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8637" y="3516713"/>
                <a:ext cx="969745" cy="9834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020" y="3504013"/>
                <a:ext cx="1170721" cy="9834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" name="Rectangle 68"/>
            <p:cNvSpPr/>
            <p:nvPr/>
          </p:nvSpPr>
          <p:spPr bwMode="auto">
            <a:xfrm>
              <a:off x="1008891" y="4500619"/>
              <a:ext cx="3257372" cy="180661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youtube.com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51523" y="3081948"/>
              <a:ext cx="2814741" cy="6278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Video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384543" y="6664652"/>
            <a:ext cx="3326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in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Get more results, features and metadata tailored to each search vertical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5456" y="5153446"/>
            <a:ext cx="3257373" cy="1492941"/>
            <a:chOff x="597856" y="5196221"/>
            <a:chExt cx="3257373" cy="1492941"/>
          </a:xfrm>
        </p:grpSpPr>
        <p:sp>
          <p:nvSpPr>
            <p:cNvPr id="73" name="TextBox 72"/>
            <p:cNvSpPr txBox="1"/>
            <p:nvPr/>
          </p:nvSpPr>
          <p:spPr>
            <a:xfrm>
              <a:off x="1040488" y="5196221"/>
              <a:ext cx="2814741" cy="6278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News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97856" y="6511837"/>
              <a:ext cx="3257372" cy="17732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arstechnica.com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FD42B2F9-CF4F-4481-AD16-51FC3DEDB86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1" y="1627030"/>
            <a:ext cx="630936" cy="6288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52CE2CEA-CFDA-4A57-8C0B-B230D9A3FB48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5" y="3389593"/>
            <a:ext cx="627823" cy="6278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337F3E8D-6507-4246-B9C3-1AAF2DE60D9E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6" y="5154658"/>
            <a:ext cx="621899" cy="6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 animBg="1"/>
      <p:bldP spid="58" grpId="0" animBg="1"/>
      <p:bldP spid="59" grpId="0" animBg="1"/>
      <p:bldP spid="63" grpId="0" animBg="1"/>
      <p:bldP spid="70" grpId="0" animBg="1"/>
      <p:bldP spid="71" grpId="0" animBg="1"/>
      <p:bldP spid="75" grpId="0" animBg="1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3919777" y="2095380"/>
            <a:ext cx="8242060" cy="11309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Specialized Search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19777" y="1635379"/>
            <a:ext cx="8242060" cy="503215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</a:t>
            </a:r>
            <a:r>
              <a:rPr kumimoji="0" lang="en-US" sz="145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api.cognitive.microsoft.com</a:t>
            </a:r>
            <a:r>
              <a:rPr kumimoji="0" lang="en-US" sz="145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45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bing</a:t>
            </a:r>
            <a:r>
              <a:rPr kumimoji="0" lang="en-US" sz="145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/v7.0/</a:t>
            </a:r>
            <a:r>
              <a:rPr kumimoji="0" lang="en-US" sz="145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entities?q</a:t>
            </a:r>
            <a:r>
              <a:rPr kumimoji="0" lang="en-US" sz="145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=coffee</a:t>
            </a:r>
            <a:endParaRPr kumimoji="0" lang="en-US" sz="14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3919777" y="2138594"/>
            <a:ext cx="8013460" cy="10994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 smtClean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Bring rich context about people,</a:t>
            </a:r>
            <a:r>
              <a:rPr kumimoji="0" lang="en-US" sz="2200" b="0" i="0" u="none" strike="noStrike" kern="1200" cap="none" spc="-102" normalizeH="0" noProof="0" dirty="0" smtClean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places, things, and local businesses</a:t>
            </a:r>
            <a:endParaRPr kumimoji="0" lang="en-US" sz="22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 smtClean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Based on query &amp; location, returns content, images, links with licenses</a:t>
            </a:r>
            <a:endParaRPr kumimoji="0" lang="en-US" sz="22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27037" y="1627030"/>
            <a:ext cx="3279956" cy="1610992"/>
            <a:chOff x="1002932" y="1317037"/>
            <a:chExt cx="3279956" cy="1610992"/>
          </a:xfrm>
          <a:solidFill>
            <a:schemeClr val="accent2"/>
          </a:solidFill>
        </p:grpSpPr>
        <p:sp>
          <p:nvSpPr>
            <p:cNvPr id="18" name="TextBox 17"/>
            <p:cNvSpPr txBox="1"/>
            <p:nvPr/>
          </p:nvSpPr>
          <p:spPr>
            <a:xfrm>
              <a:off x="1468147" y="1317037"/>
              <a:ext cx="2814741" cy="6278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Search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02932" y="2735707"/>
              <a:ext cx="3279956" cy="19232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</a:t>
              </a:r>
              <a:r>
                <a:rPr kumimoji="0" 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microsoft.com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3919777" y="3860291"/>
            <a:ext cx="8242060" cy="11309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19777" y="3400290"/>
            <a:ext cx="8242060" cy="508985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api.cognitive.microsoft.com</a:t>
            </a:r>
            <a:r>
              <a:rPr kumimoji="0" lang="en-US" sz="15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bing</a:t>
            </a:r>
            <a:r>
              <a:rPr kumimoji="0" lang="en-US" sz="15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/v7.0/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suggestions?q</a:t>
            </a:r>
            <a:r>
              <a:rPr kumimoji="0" lang="en-US" sz="15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what+is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3919777" y="3909275"/>
            <a:ext cx="7843076" cy="10819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 smtClean="0">
                <a:solidFill>
                  <a:srgbClr val="505050"/>
                </a:solidFill>
                <a:latin typeface="Segoe UI Light"/>
              </a:rPr>
              <a:t>Intended to improve custom search experiences</a:t>
            </a:r>
            <a:endParaRPr kumimoji="0" lang="en-US" sz="22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 smtClean="0">
                <a:solidFill>
                  <a:srgbClr val="505050"/>
                </a:solidFill>
                <a:latin typeface="Segoe UI Light"/>
              </a:rPr>
              <a:t>Call on each character press to build Bing-like drop-down assistance</a:t>
            </a:r>
            <a:endParaRPr kumimoji="0" lang="en-US" sz="22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15155" y="3391941"/>
            <a:ext cx="3275214" cy="1572184"/>
            <a:chOff x="991050" y="3081948"/>
            <a:chExt cx="3275214" cy="1572184"/>
          </a:xfrm>
        </p:grpSpPr>
        <p:sp>
          <p:nvSpPr>
            <p:cNvPr id="69" name="Rectangle 68"/>
            <p:cNvSpPr/>
            <p:nvPr/>
          </p:nvSpPr>
          <p:spPr bwMode="auto">
            <a:xfrm>
              <a:off x="991050" y="4500619"/>
              <a:ext cx="3275213" cy="153513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</a:t>
              </a:r>
              <a:r>
                <a:rPr kumimoji="0" 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bing.com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51523" y="3081948"/>
              <a:ext cx="2814741" cy="6278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Autosuggest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Understand and act on natural language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 with contextual search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FD42B2F9-CF4F-4481-AD16-51FC3DEDB86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1" y="1627030"/>
            <a:ext cx="630936" cy="628881"/>
          </a:xfrm>
          <a:prstGeom prst="rect">
            <a:avLst/>
          </a:prstGeom>
          <a:solidFill>
            <a:srgbClr val="656565"/>
          </a:solidFill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52CE2CEA-CFDA-4A57-8C0B-B230D9A3FB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5" y="3389593"/>
            <a:ext cx="627823" cy="6278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DE9B942F-434B-49CB-B0B1-A6B3E10813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0" t="17240" r="17240" b="17240"/>
          <a:stretch/>
        </p:blipFill>
        <p:spPr>
          <a:xfrm>
            <a:off x="468252" y="3451739"/>
            <a:ext cx="523105" cy="523105"/>
          </a:xfrm>
          <a:prstGeom prst="rect">
            <a:avLst/>
          </a:prstGeom>
          <a:solidFill>
            <a:srgbClr val="656565"/>
          </a:solidFill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617" y="1704688"/>
            <a:ext cx="433275" cy="508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r="19433"/>
          <a:stretch/>
        </p:blipFill>
        <p:spPr>
          <a:xfrm>
            <a:off x="415155" y="4016152"/>
            <a:ext cx="3275213" cy="7921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/>
          <a:srcRect l="91175" r="-32"/>
          <a:stretch/>
        </p:blipFill>
        <p:spPr>
          <a:xfrm>
            <a:off x="3323787" y="4016152"/>
            <a:ext cx="360040" cy="792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/>
          <a:srcRect r="47205"/>
          <a:stretch/>
        </p:blipFill>
        <p:spPr>
          <a:xfrm>
            <a:off x="415155" y="2256116"/>
            <a:ext cx="3291838" cy="78925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 bwMode="auto">
          <a:xfrm>
            <a:off x="3919777" y="5614288"/>
            <a:ext cx="8242060" cy="11309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19777" y="5154287"/>
            <a:ext cx="8242060" cy="508985"/>
          </a:xfrm>
          <a:prstGeom prst="rect">
            <a:avLst/>
          </a:prstGeom>
          <a:solidFill>
            <a:schemeClr val="tx2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api.cognitive.microsoft.com</a:t>
            </a:r>
            <a:r>
              <a:rPr kumimoji="0" lang="en-US" sz="15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bingcustomsearch</a:t>
            </a:r>
            <a:r>
              <a:rPr kumimoji="0" lang="en-US" sz="15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/v5.0/</a:t>
            </a:r>
            <a:r>
              <a:rPr kumimoji="0" lang="en-US" sz="15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search?q</a:t>
            </a:r>
            <a:r>
              <a:rPr kumimoji="0" lang="en-US" sz="15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=coffee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>
          <a:xfrm>
            <a:off x="3919777" y="5680506"/>
            <a:ext cx="7632460" cy="106476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 smtClean="0">
                <a:solidFill>
                  <a:srgbClr val="505050"/>
                </a:solidFill>
                <a:latin typeface="Segoe UI Light"/>
              </a:rPr>
              <a:t>Site search: across your sites, control top results &amp; rankings</a:t>
            </a:r>
            <a:endParaRPr kumimoji="0" lang="en-US" sz="22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 smtClean="0">
                <a:solidFill>
                  <a:srgbClr val="505050"/>
                </a:solidFill>
                <a:latin typeface="Segoe UI Light"/>
              </a:rPr>
              <a:t>Vertical search: target specific sites, deploy externally/internally</a:t>
            </a:r>
            <a:endParaRPr kumimoji="0" lang="en-US" sz="22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15155" y="5145938"/>
            <a:ext cx="3275214" cy="1572184"/>
            <a:chOff x="991050" y="3081948"/>
            <a:chExt cx="3275214" cy="15721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91050" y="3707423"/>
              <a:ext cx="3275213" cy="946709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51523" y="3081948"/>
              <a:ext cx="2814741" cy="6278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Custom Search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410452" y="5143590"/>
            <a:ext cx="632526" cy="627823"/>
          </a:xfrm>
          <a:prstGeom prst="rect">
            <a:avLst/>
          </a:prstGeom>
          <a:solidFill>
            <a:srgbClr val="65656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9E7E9060-99E1-4BA5-8DE7-5926C3FE53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2" t="14531" r="32113" b="12297"/>
          <a:stretch/>
        </p:blipFill>
        <p:spPr>
          <a:xfrm>
            <a:off x="513161" y="5259109"/>
            <a:ext cx="429681" cy="421397"/>
          </a:xfrm>
          <a:prstGeom prst="rect">
            <a:avLst/>
          </a:prstGeom>
          <a:noFill/>
        </p:spPr>
      </p:pic>
      <p:pic>
        <p:nvPicPr>
          <p:cNvPr id="50" name="Graphic 11">
            <a:extLst>
              <a:ext uri="{FF2B5EF4-FFF2-40B4-BE49-F238E27FC236}">
                <a16:creationId xmlns="" xmlns:a16="http://schemas.microsoft.com/office/drawing/2014/main" id="{5450F635-A2E1-41D3-96C4-1139F309A1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4917" y="5901477"/>
            <a:ext cx="1479857" cy="686579"/>
          </a:xfrm>
          <a:prstGeom prst="rect">
            <a:avLst/>
          </a:prstGeom>
        </p:spPr>
      </p:pic>
      <p:pic>
        <p:nvPicPr>
          <p:cNvPr id="51" name="Graphic 7">
            <a:extLst>
              <a:ext uri="{FF2B5EF4-FFF2-40B4-BE49-F238E27FC236}">
                <a16:creationId xmlns="" xmlns:a16="http://schemas.microsoft.com/office/drawing/2014/main" id="{5DC4864D-D7E9-4355-ACB1-52D6003304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51" y="5901959"/>
            <a:ext cx="1237789" cy="6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 animBg="1"/>
      <p:bldP spid="58" grpId="0" animBg="1"/>
      <p:bldP spid="59" grpId="0" animBg="1"/>
      <p:bldP spid="63" grpId="0" animBg="1"/>
      <p:bldP spid="32" grpId="0" animBg="1"/>
      <p:bldP spid="33" grpId="0" animBg="1"/>
      <p:bldP spid="3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:a16="http://schemas.microsoft.com/office/drawing/2014/main" xmlns="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:a16="http://schemas.microsoft.com/office/drawing/2014/main" xmlns="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:a16="http://schemas.microsoft.com/office/drawing/2014/main" xmlns="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:a16="http://schemas.microsoft.com/office/drawing/2014/main" xmlns="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xmlns="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="" xmlns:a16="http://schemas.microsoft.com/office/drawing/2014/main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="" xmlns:a16="http://schemas.microsoft.com/office/drawing/2014/main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="" xmlns:a16="http://schemas.microsoft.com/office/drawing/2014/main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=""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="" xmlns:a16="http://schemas.microsoft.com/office/drawing/2014/main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answer my users’ questions?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i="1" dirty="0" err="1" smtClean="0">
                <a:solidFill>
                  <a:schemeClr val="bg1"/>
                </a:solidFill>
              </a:rPr>
              <a:t>QnA</a:t>
            </a:r>
            <a:r>
              <a:rPr lang="en-US" sz="2800" i="1" dirty="0" smtClean="0">
                <a:solidFill>
                  <a:schemeClr val="bg1"/>
                </a:solidFill>
              </a:rPr>
              <a:t> Maker</a:t>
            </a:r>
            <a:endParaRPr 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understand the meaning of natural language, not just its component parts?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 smtClean="0">
                <a:solidFill>
                  <a:schemeClr val="bg1"/>
                </a:solidFill>
              </a:rPr>
              <a:t>Entity Linking</a:t>
            </a:r>
          </a:p>
        </p:txBody>
      </p:sp>
    </p:spTree>
    <p:extLst>
      <p:ext uri="{BB962C8B-B14F-4D97-AF65-F5344CB8AC3E}">
        <p14:creationId xmlns:p14="http://schemas.microsoft.com/office/powerpoint/2010/main" val="147662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:a16="http://schemas.microsoft.com/office/drawing/2014/main" xmlns="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:a16="http://schemas.microsoft.com/office/drawing/2014/main" xmlns="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:a16="http://schemas.microsoft.com/office/drawing/2014/main" xmlns="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:a16="http://schemas.microsoft.com/office/drawing/2014/main" xmlns="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xmlns="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="" xmlns:a16="http://schemas.microsoft.com/office/drawing/2014/main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="" xmlns:a16="http://schemas.microsoft.com/office/drawing/2014/main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="" xmlns:a16="http://schemas.microsoft.com/office/drawing/2014/main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=""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="" xmlns:a16="http://schemas.microsoft.com/office/drawing/2014/main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answer my users’ questions?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understand the meaning of natural language, not just its component parts?</a:t>
            </a:r>
          </a:p>
        </p:txBody>
      </p:sp>
    </p:spTree>
    <p:extLst>
      <p:ext uri="{BB962C8B-B14F-4D97-AF65-F5344CB8AC3E}">
        <p14:creationId xmlns:p14="http://schemas.microsoft.com/office/powerpoint/2010/main" val="11926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968155" y="3898793"/>
            <a:ext cx="2733128" cy="1538735"/>
            <a:chOff x="7968155" y="3898793"/>
            <a:chExt cx="2733128" cy="1538735"/>
          </a:xfrm>
        </p:grpSpPr>
        <p:grpSp>
          <p:nvGrpSpPr>
            <p:cNvPr id="19" name="Group 18"/>
            <p:cNvGrpSpPr/>
            <p:nvPr/>
          </p:nvGrpSpPr>
          <p:grpSpPr>
            <a:xfrm>
              <a:off x="8882533" y="3898793"/>
              <a:ext cx="904372" cy="904372"/>
              <a:chOff x="11008689" y="260700"/>
              <a:chExt cx="904372" cy="904372"/>
            </a:xfrm>
            <a:solidFill>
              <a:schemeClr val="tx2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89" y="260700"/>
                <a:ext cx="904372" cy="9043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EC515108-8C87-4E7D-BB2F-EF7E080F9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61" y="517317"/>
                <a:ext cx="448029" cy="391138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4975889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Decision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51674" y="3898793"/>
            <a:ext cx="2733128" cy="1542454"/>
            <a:chOff x="4851674" y="3898793"/>
            <a:chExt cx="2733128" cy="1542454"/>
          </a:xfrm>
        </p:grpSpPr>
        <p:grpSp>
          <p:nvGrpSpPr>
            <p:cNvPr id="13" name="Group 12"/>
            <p:cNvGrpSpPr/>
            <p:nvPr/>
          </p:nvGrpSpPr>
          <p:grpSpPr>
            <a:xfrm>
              <a:off x="5766052" y="3898793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A11621F-70E4-45DA-A146-8E9C91FF5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96" t="15302" r="17656" b="20229"/>
              <a:stretch/>
            </p:blipFill>
            <p:spPr>
              <a:xfrm>
                <a:off x="11195737" y="461707"/>
                <a:ext cx="530278" cy="512796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851674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Recommendations*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79703" y="1566495"/>
            <a:ext cx="2733128" cy="1538735"/>
            <a:chOff x="1479703" y="1566495"/>
            <a:chExt cx="2733128" cy="1538735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F41476E-C51A-46A0-A595-4103C21DC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4057" y="499019"/>
                <a:ext cx="453638" cy="438172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Academic Knowledge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68155" y="1566495"/>
            <a:ext cx="2733128" cy="1538735"/>
            <a:chOff x="7968155" y="1566495"/>
            <a:chExt cx="2733128" cy="1538735"/>
          </a:xfrm>
        </p:grpSpPr>
        <p:grpSp>
          <p:nvGrpSpPr>
            <p:cNvPr id="7" name="Group 6"/>
            <p:cNvGrpSpPr/>
            <p:nvPr/>
          </p:nvGrpSpPr>
          <p:grpSpPr>
            <a:xfrm>
              <a:off x="8882533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252DE259-683D-4305-9A1E-A2E72B61F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3301" y="438643"/>
                <a:ext cx="595150" cy="558924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Entity Linking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9703" y="3902512"/>
            <a:ext cx="2733128" cy="1538735"/>
            <a:chOff x="1479703" y="3902512"/>
            <a:chExt cx="2733128" cy="1538735"/>
          </a:xfrm>
        </p:grpSpPr>
        <p:grpSp>
          <p:nvGrpSpPr>
            <p:cNvPr id="22" name="Group 21"/>
            <p:cNvGrpSpPr/>
            <p:nvPr/>
          </p:nvGrpSpPr>
          <p:grpSpPr>
            <a:xfrm>
              <a:off x="2394081" y="3902512"/>
              <a:ext cx="904372" cy="904372"/>
              <a:chOff x="7362537" y="3497262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7362537" y="3497262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21EE2672-CB13-4D0D-8E6E-B16E29241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9824" y="3544549"/>
                <a:ext cx="809798" cy="809798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err="1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QnA</a:t>
              </a: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 Maker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0148" y="1566495"/>
            <a:ext cx="3122662" cy="1533001"/>
            <a:chOff x="4620148" y="1566495"/>
            <a:chExt cx="3122662" cy="1533001"/>
          </a:xfrm>
        </p:grpSpPr>
        <p:grpSp>
          <p:nvGrpSpPr>
            <p:cNvPr id="10" name="Group 9"/>
            <p:cNvGrpSpPr/>
            <p:nvPr/>
          </p:nvGrpSpPr>
          <p:grpSpPr>
            <a:xfrm>
              <a:off x="5766052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04F36717-DD38-4EF7-B254-67C2D487F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2171" y="399477"/>
                <a:ext cx="603892" cy="714218"/>
              </a:xfrm>
              <a:prstGeom prst="rect">
                <a:avLst/>
              </a:prstGeom>
              <a:noFill/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620148" y="2637857"/>
              <a:ext cx="3122662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Knowledge Exploration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82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968155" y="3898793"/>
            <a:ext cx="2733128" cy="1538735"/>
            <a:chOff x="7968155" y="3898793"/>
            <a:chExt cx="2733128" cy="1538735"/>
          </a:xfrm>
        </p:grpSpPr>
        <p:grpSp>
          <p:nvGrpSpPr>
            <p:cNvPr id="19" name="Group 18"/>
            <p:cNvGrpSpPr/>
            <p:nvPr/>
          </p:nvGrpSpPr>
          <p:grpSpPr>
            <a:xfrm>
              <a:off x="8882533" y="3898793"/>
              <a:ext cx="904372" cy="904372"/>
              <a:chOff x="11008689" y="260700"/>
              <a:chExt cx="904372" cy="904372"/>
            </a:xfrm>
            <a:solidFill>
              <a:schemeClr val="tx2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89" y="260700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EC515108-8C87-4E7D-BB2F-EF7E080F9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61" y="517317"/>
                <a:ext cx="448029" cy="391138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4975889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Decision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51674" y="3898793"/>
            <a:ext cx="2733128" cy="1542454"/>
            <a:chOff x="4851674" y="3898793"/>
            <a:chExt cx="2733128" cy="1542454"/>
          </a:xfrm>
        </p:grpSpPr>
        <p:grpSp>
          <p:nvGrpSpPr>
            <p:cNvPr id="13" name="Group 12"/>
            <p:cNvGrpSpPr/>
            <p:nvPr/>
          </p:nvGrpSpPr>
          <p:grpSpPr>
            <a:xfrm>
              <a:off x="5766052" y="3898793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A11621F-70E4-45DA-A146-8E9C91FF5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96" t="15302" r="17656" b="20229"/>
              <a:stretch/>
            </p:blipFill>
            <p:spPr>
              <a:xfrm>
                <a:off x="11195737" y="461707"/>
                <a:ext cx="530278" cy="512796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851674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Recommendations*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79703" y="1566495"/>
            <a:ext cx="2733128" cy="1538735"/>
            <a:chOff x="1479703" y="1566495"/>
            <a:chExt cx="2733128" cy="1538735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F41476E-C51A-46A0-A595-4103C21DC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4057" y="499019"/>
                <a:ext cx="453638" cy="438172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Academic Knowledge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68155" y="1566495"/>
            <a:ext cx="2733128" cy="1538735"/>
            <a:chOff x="7968155" y="1566495"/>
            <a:chExt cx="2733128" cy="1538735"/>
          </a:xfrm>
        </p:grpSpPr>
        <p:grpSp>
          <p:nvGrpSpPr>
            <p:cNvPr id="7" name="Group 6"/>
            <p:cNvGrpSpPr/>
            <p:nvPr/>
          </p:nvGrpSpPr>
          <p:grpSpPr>
            <a:xfrm>
              <a:off x="8882533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252DE259-683D-4305-9A1E-A2E72B61F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3301" y="438643"/>
                <a:ext cx="595150" cy="558924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Entity Linking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9703" y="3902512"/>
            <a:ext cx="2733128" cy="1538735"/>
            <a:chOff x="1479703" y="3902512"/>
            <a:chExt cx="2733128" cy="1538735"/>
          </a:xfrm>
        </p:grpSpPr>
        <p:grpSp>
          <p:nvGrpSpPr>
            <p:cNvPr id="22" name="Group 21"/>
            <p:cNvGrpSpPr/>
            <p:nvPr/>
          </p:nvGrpSpPr>
          <p:grpSpPr>
            <a:xfrm>
              <a:off x="2394081" y="3902512"/>
              <a:ext cx="904372" cy="904372"/>
              <a:chOff x="7362537" y="3497262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7362537" y="3497262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21EE2672-CB13-4D0D-8E6E-B16E29241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9824" y="3544549"/>
                <a:ext cx="809798" cy="809798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err="1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QnA</a:t>
              </a: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 Maker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0148" y="1566495"/>
            <a:ext cx="3122662" cy="1533001"/>
            <a:chOff x="4620148" y="1566495"/>
            <a:chExt cx="3122662" cy="1533001"/>
          </a:xfrm>
        </p:grpSpPr>
        <p:grpSp>
          <p:nvGrpSpPr>
            <p:cNvPr id="10" name="Group 9"/>
            <p:cNvGrpSpPr/>
            <p:nvPr/>
          </p:nvGrpSpPr>
          <p:grpSpPr>
            <a:xfrm>
              <a:off x="5766052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04F36717-DD38-4EF7-B254-67C2D487F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2171" y="399477"/>
                <a:ext cx="603892" cy="714218"/>
              </a:xfrm>
              <a:prstGeom prst="rect">
                <a:avLst/>
              </a:prstGeom>
              <a:noFill/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620148" y="2637857"/>
              <a:ext cx="3122662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Knowledge Exploration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90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QnA</a:t>
            </a:r>
            <a:r>
              <a:rPr lang="en-US" dirty="0" smtClean="0"/>
              <a:t> Maker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4385816"/>
          </a:xfrm>
        </p:spPr>
        <p:txBody>
          <a:bodyPr/>
          <a:lstStyle/>
          <a:p>
            <a:r>
              <a:rPr lang="en-US" dirty="0" smtClean="0"/>
              <a:t>Train a NLP Q&amp;A model using new &amp; existing FAQs</a:t>
            </a:r>
          </a:p>
          <a:p>
            <a:r>
              <a:rPr lang="en-US" dirty="0" smtClean="0"/>
              <a:t>Actively learns: offers closest match to user &amp; then improves</a:t>
            </a:r>
          </a:p>
          <a:p>
            <a:r>
              <a:rPr lang="en-US" dirty="0" err="1" smtClean="0"/>
              <a:t>NuGet</a:t>
            </a:r>
            <a:r>
              <a:rPr lang="en-US" dirty="0" smtClean="0"/>
              <a:t> package available for Bot Framework; don’t need to use it with bots though</a:t>
            </a:r>
          </a:p>
          <a:p>
            <a:r>
              <a:rPr lang="en-US" dirty="0" smtClean="0"/>
              <a:t>Need more? Look to Azure Search and integrate manually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586195" y="1355773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Text Placeholder 8"/>
          <p:cNvSpPr txBox="1">
            <a:spLocks/>
          </p:cNvSpPr>
          <p:nvPr/>
        </p:nvSpPr>
        <p:spPr>
          <a:xfrm>
            <a:off x="7416823" y="1233362"/>
            <a:ext cx="4850086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Extract questions &amp; answers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Add new or from URLs, docs, editorial content</a:t>
            </a:r>
            <a:endParaRPr lang="en-US" sz="1800" dirty="0">
              <a:ea typeface="Consolas" charset="0"/>
              <a:cs typeface="Consola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86195" y="2343412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>
            <a:off x="7416823" y="2221001"/>
            <a:ext cx="4850086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Diff, train, test, publish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See it in action then publish an endpoint</a:t>
            </a:r>
            <a:endParaRPr lang="en-US" sz="1800" dirty="0">
              <a:ea typeface="Consolas" charset="0"/>
              <a:cs typeface="Consola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86195" y="3355489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7416823" y="3233078"/>
            <a:ext cx="4850086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Integrate it with your app</a:t>
            </a:r>
          </a:p>
          <a:p>
            <a:pPr>
              <a:spcBef>
                <a:spcPts val="624"/>
              </a:spcBef>
            </a:pPr>
            <a:r>
              <a:rPr lang="en-US" sz="1800" dirty="0" smtClean="0">
                <a:ea typeface="Consolas" charset="0"/>
                <a:cs typeface="Consolas" charset="0"/>
              </a:rPr>
              <a:t>REST API, add to a bot, or generate a new bot</a:t>
            </a:r>
            <a:endParaRPr lang="en-US" sz="1800" dirty="0">
              <a:ea typeface="Consolas" charset="0"/>
              <a:cs typeface="Consola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79500" y="4245155"/>
            <a:ext cx="4617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switch (</a:t>
            </a:r>
            <a:r>
              <a:rPr lang="en-GB" dirty="0" err="1">
                <a:latin typeface="Consolas" panose="020B0609020204030204" pitchFamily="49" charset="0"/>
              </a:rPr>
              <a:t>activity.GetActivityType</a:t>
            </a:r>
            <a:r>
              <a:rPr lang="en-GB" dirty="0">
                <a:latin typeface="Consolas" panose="020B0609020204030204" pitchFamily="49" charset="0"/>
              </a:rPr>
              <a:t>())</a:t>
            </a:r>
          </a:p>
          <a:p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smtClean="0">
                <a:latin typeface="Consolas" panose="020B0609020204030204" pitchFamily="49" charset="0"/>
              </a:rPr>
              <a:t>case </a:t>
            </a:r>
            <a:r>
              <a:rPr lang="en-GB" dirty="0" err="1">
                <a:latin typeface="Consolas" panose="020B0609020204030204" pitchFamily="49" charset="0"/>
              </a:rPr>
              <a:t>ActivityTypes.Message</a:t>
            </a:r>
            <a:r>
              <a:rPr lang="en-GB" dirty="0">
                <a:latin typeface="Consolas" panose="020B0609020204030204" pitchFamily="49" charset="0"/>
              </a:rPr>
              <a:t>:</a:t>
            </a:r>
          </a:p>
          <a:p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smtClean="0">
                <a:latin typeface="Consolas" panose="020B0609020204030204" pitchFamily="49" charset="0"/>
              </a:rPr>
              <a:t>await </a:t>
            </a:r>
            <a:r>
              <a:rPr lang="en-GB" dirty="0" err="1" smtClean="0">
                <a:latin typeface="Consolas" panose="020B0609020204030204" pitchFamily="49" charset="0"/>
              </a:rPr>
              <a:t>Conversation.SendAsync</a:t>
            </a:r>
            <a:r>
              <a:rPr lang="en-GB" dirty="0" smtClean="0">
                <a:latin typeface="Consolas" panose="020B0609020204030204" pitchFamily="49" charset="0"/>
              </a:rPr>
              <a:t/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  (activity</a:t>
            </a:r>
            <a:r>
              <a:rPr lang="en-GB" dirty="0">
                <a:latin typeface="Consolas" panose="020B0609020204030204" pitchFamily="49" charset="0"/>
              </a:rPr>
              <a:t>, () =&gt; </a:t>
            </a:r>
            <a:r>
              <a:rPr lang="en-GB" dirty="0" smtClean="0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br>
              <a:rPr lang="en-GB" dirty="0" smtClean="0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dirty="0" smtClean="0">
                <a:solidFill>
                  <a:schemeClr val="tx2"/>
                </a:solidFill>
                <a:latin typeface="Consolas" panose="020B0609020204030204" pitchFamily="49" charset="0"/>
              </a:rPr>
              <a:t>         </a:t>
            </a:r>
            <a:r>
              <a:rPr lang="en-GB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BasicQnAMakerDialog</a:t>
            </a:r>
            <a:r>
              <a:rPr lang="en-GB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smtClean="0">
                <a:latin typeface="Consolas" panose="020B0609020204030204" pitchFamily="49" charset="0"/>
              </a:rPr>
              <a:t>break</a:t>
            </a:r>
            <a:r>
              <a:rPr lang="en-GB" dirty="0"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smtClean="0">
                <a:latin typeface="Consolas" panose="020B0609020204030204" pitchFamily="49" charset="0"/>
              </a:rPr>
              <a:t>...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  <a:endParaRPr lang="en-GB" sz="3600" dirty="0">
              <a:latin typeface="Consolas" panose="020B0609020204030204" pitchFamily="49" charset="0"/>
            </a:endParaRPr>
          </a:p>
        </p:txBody>
      </p:sp>
      <p:sp>
        <p:nvSpPr>
          <p:cNvPr id="15" name="Funnel" title="Icon of a funnel">
            <a:extLst>
              <a:ext uri="{FF2B5EF4-FFF2-40B4-BE49-F238E27FC236}">
                <a16:creationId xmlns:a16="http://schemas.microsoft.com/office/drawing/2014/main" xmlns="" id="{D8F66D17-DF60-4375-B7FB-9F45E62181E1}"/>
              </a:ext>
            </a:extLst>
          </p:cNvPr>
          <p:cNvSpPr>
            <a:spLocks noChangeAspect="1"/>
          </p:cNvSpPr>
          <p:nvPr/>
        </p:nvSpPr>
        <p:spPr bwMode="auto">
          <a:xfrm>
            <a:off x="6751517" y="1534045"/>
            <a:ext cx="423064" cy="365760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plug" title="Icon of a power plug showing an A to B connection">
            <a:extLst>
              <a:ext uri="{FF2B5EF4-FFF2-40B4-BE49-F238E27FC236}">
                <a16:creationId xmlns:a16="http://schemas.microsoft.com/office/drawing/2014/main" xmlns="" id="{08E9A98E-D227-41E2-8D4C-406C42F7DD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70114" y="3513401"/>
            <a:ext cx="385870" cy="365760"/>
          </a:xfrm>
          <a:custGeom>
            <a:avLst/>
            <a:gdLst>
              <a:gd name="T0" fmla="*/ 169 w 346"/>
              <a:gd name="T1" fmla="*/ 90 h 328"/>
              <a:gd name="T2" fmla="*/ 199 w 346"/>
              <a:gd name="T3" fmla="*/ 61 h 328"/>
              <a:gd name="T4" fmla="*/ 279 w 346"/>
              <a:gd name="T5" fmla="*/ 63 h 328"/>
              <a:gd name="T6" fmla="*/ 279 w 346"/>
              <a:gd name="T7" fmla="*/ 63 h 328"/>
              <a:gd name="T8" fmla="*/ 277 w 346"/>
              <a:gd name="T9" fmla="*/ 143 h 328"/>
              <a:gd name="T10" fmla="*/ 247 w 346"/>
              <a:gd name="T11" fmla="*/ 172 h 328"/>
              <a:gd name="T12" fmla="*/ 169 w 346"/>
              <a:gd name="T13" fmla="*/ 90 h 328"/>
              <a:gd name="T14" fmla="*/ 279 w 346"/>
              <a:gd name="T15" fmla="*/ 63 h 328"/>
              <a:gd name="T16" fmla="*/ 346 w 346"/>
              <a:gd name="T17" fmla="*/ 0 h 328"/>
              <a:gd name="T18" fmla="*/ 99 w 346"/>
              <a:gd name="T19" fmla="*/ 156 h 328"/>
              <a:gd name="T20" fmla="*/ 69 w 346"/>
              <a:gd name="T21" fmla="*/ 185 h 328"/>
              <a:gd name="T22" fmla="*/ 67 w 346"/>
              <a:gd name="T23" fmla="*/ 265 h 328"/>
              <a:gd name="T24" fmla="*/ 67 w 346"/>
              <a:gd name="T25" fmla="*/ 265 h 328"/>
              <a:gd name="T26" fmla="*/ 147 w 346"/>
              <a:gd name="T27" fmla="*/ 267 h 328"/>
              <a:gd name="T28" fmla="*/ 177 w 346"/>
              <a:gd name="T29" fmla="*/ 238 h 328"/>
              <a:gd name="T30" fmla="*/ 99 w 346"/>
              <a:gd name="T31" fmla="*/ 156 h 328"/>
              <a:gd name="T32" fmla="*/ 67 w 346"/>
              <a:gd name="T33" fmla="*/ 265 h 328"/>
              <a:gd name="T34" fmla="*/ 0 w 346"/>
              <a:gd name="T35" fmla="*/ 328 h 328"/>
              <a:gd name="T36" fmla="*/ 157 w 346"/>
              <a:gd name="T37" fmla="*/ 143 h 328"/>
              <a:gd name="T38" fmla="*/ 120 w 346"/>
              <a:gd name="T39" fmla="*/ 178 h 328"/>
              <a:gd name="T40" fmla="*/ 193 w 346"/>
              <a:gd name="T41" fmla="*/ 181 h 328"/>
              <a:gd name="T42" fmla="*/ 156 w 346"/>
              <a:gd name="T43" fmla="*/ 21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" h="328">
                <a:moveTo>
                  <a:pt x="169" y="90"/>
                </a:moveTo>
                <a:cubicBezTo>
                  <a:pt x="199" y="61"/>
                  <a:pt x="199" y="61"/>
                  <a:pt x="199" y="61"/>
                </a:cubicBezTo>
                <a:cubicBezTo>
                  <a:pt x="222" y="40"/>
                  <a:pt x="258" y="41"/>
                  <a:pt x="279" y="63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300" y="86"/>
                  <a:pt x="300" y="122"/>
                  <a:pt x="277" y="143"/>
                </a:cubicBezTo>
                <a:cubicBezTo>
                  <a:pt x="247" y="172"/>
                  <a:pt x="247" y="172"/>
                  <a:pt x="247" y="172"/>
                </a:cubicBezTo>
                <a:lnTo>
                  <a:pt x="169" y="90"/>
                </a:lnTo>
                <a:close/>
                <a:moveTo>
                  <a:pt x="279" y="63"/>
                </a:moveTo>
                <a:cubicBezTo>
                  <a:pt x="346" y="0"/>
                  <a:pt x="346" y="0"/>
                  <a:pt x="346" y="0"/>
                </a:cubicBezTo>
                <a:moveTo>
                  <a:pt x="99" y="156"/>
                </a:moveTo>
                <a:cubicBezTo>
                  <a:pt x="69" y="185"/>
                  <a:pt x="69" y="185"/>
                  <a:pt x="69" y="185"/>
                </a:cubicBezTo>
                <a:cubicBezTo>
                  <a:pt x="46" y="206"/>
                  <a:pt x="46" y="242"/>
                  <a:pt x="67" y="265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88" y="287"/>
                  <a:pt x="124" y="288"/>
                  <a:pt x="147" y="267"/>
                </a:cubicBezTo>
                <a:cubicBezTo>
                  <a:pt x="177" y="238"/>
                  <a:pt x="177" y="238"/>
                  <a:pt x="177" y="238"/>
                </a:cubicBezTo>
                <a:lnTo>
                  <a:pt x="99" y="156"/>
                </a:lnTo>
                <a:close/>
                <a:moveTo>
                  <a:pt x="67" y="265"/>
                </a:moveTo>
                <a:cubicBezTo>
                  <a:pt x="0" y="328"/>
                  <a:pt x="0" y="328"/>
                  <a:pt x="0" y="328"/>
                </a:cubicBezTo>
                <a:moveTo>
                  <a:pt x="157" y="143"/>
                </a:moveTo>
                <a:cubicBezTo>
                  <a:pt x="120" y="178"/>
                  <a:pt x="120" y="178"/>
                  <a:pt x="120" y="178"/>
                </a:cubicBezTo>
                <a:moveTo>
                  <a:pt x="193" y="181"/>
                </a:moveTo>
                <a:cubicBezTo>
                  <a:pt x="156" y="216"/>
                  <a:pt x="156" y="216"/>
                  <a:pt x="156" y="21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7" name="Intelligence" title="Icon of circles connected by crossing lines">
            <a:extLst>
              <a:ext uri="{FF2B5EF4-FFF2-40B4-BE49-F238E27FC236}">
                <a16:creationId xmlns:a16="http://schemas.microsoft.com/office/drawing/2014/main" xmlns="" id="{8DD1B0EB-DE08-44BC-AE8C-4AF6A5CD81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70114" y="2501324"/>
            <a:ext cx="380638" cy="365760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516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 animBg="1"/>
      <p:bldP spid="11" grpId="0"/>
      <p:bldP spid="14" grpId="0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968155" y="3898793"/>
            <a:ext cx="2733128" cy="1538735"/>
            <a:chOff x="7968155" y="3898793"/>
            <a:chExt cx="2733128" cy="1538735"/>
          </a:xfrm>
        </p:grpSpPr>
        <p:grpSp>
          <p:nvGrpSpPr>
            <p:cNvPr id="19" name="Group 18"/>
            <p:cNvGrpSpPr/>
            <p:nvPr/>
          </p:nvGrpSpPr>
          <p:grpSpPr>
            <a:xfrm>
              <a:off x="8882533" y="3898793"/>
              <a:ext cx="904372" cy="904372"/>
              <a:chOff x="11008689" y="260700"/>
              <a:chExt cx="904372" cy="904372"/>
            </a:xfrm>
            <a:solidFill>
              <a:schemeClr val="tx2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89" y="260700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EC515108-8C87-4E7D-BB2F-EF7E080F9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61" y="517317"/>
                <a:ext cx="448029" cy="391138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4975889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Decision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51674" y="3898793"/>
            <a:ext cx="2733128" cy="1542454"/>
            <a:chOff x="4851674" y="3898793"/>
            <a:chExt cx="2733128" cy="1542454"/>
          </a:xfrm>
        </p:grpSpPr>
        <p:grpSp>
          <p:nvGrpSpPr>
            <p:cNvPr id="13" name="Group 12"/>
            <p:cNvGrpSpPr/>
            <p:nvPr/>
          </p:nvGrpSpPr>
          <p:grpSpPr>
            <a:xfrm>
              <a:off x="5766052" y="3898793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A11621F-70E4-45DA-A146-8E9C91FF5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96" t="15302" r="17656" b="20229"/>
              <a:stretch/>
            </p:blipFill>
            <p:spPr>
              <a:xfrm>
                <a:off x="11195737" y="461707"/>
                <a:ext cx="530278" cy="512796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851674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Recommendations*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79703" y="1566495"/>
            <a:ext cx="2733128" cy="1538735"/>
            <a:chOff x="1479703" y="1566495"/>
            <a:chExt cx="2733128" cy="1538735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F41476E-C51A-46A0-A595-4103C21DC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4057" y="499019"/>
                <a:ext cx="453638" cy="438172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Academic Knowledge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68155" y="1566495"/>
            <a:ext cx="2733128" cy="1538735"/>
            <a:chOff x="7968155" y="1566495"/>
            <a:chExt cx="2733128" cy="1538735"/>
          </a:xfrm>
        </p:grpSpPr>
        <p:grpSp>
          <p:nvGrpSpPr>
            <p:cNvPr id="7" name="Group 6"/>
            <p:cNvGrpSpPr/>
            <p:nvPr/>
          </p:nvGrpSpPr>
          <p:grpSpPr>
            <a:xfrm>
              <a:off x="8882533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252DE259-683D-4305-9A1E-A2E72B61F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3301" y="438643"/>
                <a:ext cx="595150" cy="558924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Entity Linking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9703" y="3902512"/>
            <a:ext cx="2733128" cy="1538735"/>
            <a:chOff x="1479703" y="3902512"/>
            <a:chExt cx="2733128" cy="1538735"/>
          </a:xfrm>
        </p:grpSpPr>
        <p:grpSp>
          <p:nvGrpSpPr>
            <p:cNvPr id="22" name="Group 21"/>
            <p:cNvGrpSpPr/>
            <p:nvPr/>
          </p:nvGrpSpPr>
          <p:grpSpPr>
            <a:xfrm>
              <a:off x="2394081" y="3902512"/>
              <a:ext cx="904372" cy="904372"/>
              <a:chOff x="7362537" y="3497262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7362537" y="3497262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21EE2672-CB13-4D0D-8E6E-B16E29241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9824" y="3544549"/>
                <a:ext cx="809798" cy="809798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err="1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QnA</a:t>
              </a: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 Maker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0148" y="1566495"/>
            <a:ext cx="3122662" cy="1533001"/>
            <a:chOff x="4620148" y="1566495"/>
            <a:chExt cx="3122662" cy="1533001"/>
          </a:xfrm>
        </p:grpSpPr>
        <p:grpSp>
          <p:nvGrpSpPr>
            <p:cNvPr id="10" name="Group 9"/>
            <p:cNvGrpSpPr/>
            <p:nvPr/>
          </p:nvGrpSpPr>
          <p:grpSpPr>
            <a:xfrm>
              <a:off x="5766052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04F36717-DD38-4EF7-B254-67C2D487F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2171" y="399477"/>
                <a:ext cx="603892" cy="714218"/>
              </a:xfrm>
              <a:prstGeom prst="rect">
                <a:avLst/>
              </a:prstGeom>
              <a:noFill/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620148" y="2637857"/>
              <a:ext cx="3122662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Knowledge Exploration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1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Linking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mr-IN" dirty="0" smtClean="0"/>
              <a:t>–</a:t>
            </a:r>
            <a:r>
              <a:rPr lang="en-US" dirty="0" smtClean="0"/>
              <a:t> and not just parse </a:t>
            </a:r>
            <a:r>
              <a:rPr lang="mr-IN" dirty="0" smtClean="0"/>
              <a:t>–</a:t>
            </a:r>
            <a:r>
              <a:rPr lang="en-US" dirty="0" smtClean="0"/>
              <a:t> natural language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600164"/>
          </a:xfrm>
        </p:spPr>
        <p:txBody>
          <a:bodyPr/>
          <a:lstStyle/>
          <a:p>
            <a:r>
              <a:rPr lang="en-US" dirty="0" smtClean="0"/>
              <a:t>Post to </a:t>
            </a:r>
            <a:r>
              <a:rPr lang="en-US" sz="2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/entitylinking/v1.0/link</a:t>
            </a:r>
            <a:endParaRPr lang="en-US" sz="20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9" y="1811451"/>
            <a:ext cx="11442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968155" y="3898793"/>
            <a:ext cx="2733128" cy="1538735"/>
            <a:chOff x="7968155" y="3898793"/>
            <a:chExt cx="2733128" cy="1538735"/>
          </a:xfrm>
        </p:grpSpPr>
        <p:grpSp>
          <p:nvGrpSpPr>
            <p:cNvPr id="19" name="Group 18"/>
            <p:cNvGrpSpPr/>
            <p:nvPr/>
          </p:nvGrpSpPr>
          <p:grpSpPr>
            <a:xfrm>
              <a:off x="8882533" y="3898793"/>
              <a:ext cx="904372" cy="904372"/>
              <a:chOff x="11008689" y="260700"/>
              <a:chExt cx="904372" cy="904372"/>
            </a:xfrm>
            <a:solidFill>
              <a:schemeClr val="tx2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89" y="260700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EC515108-8C87-4E7D-BB2F-EF7E080F9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61" y="517317"/>
                <a:ext cx="448029" cy="391138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4975889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Custom Decision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51674" y="3898793"/>
            <a:ext cx="2733128" cy="1542454"/>
            <a:chOff x="4851674" y="3898793"/>
            <a:chExt cx="2733128" cy="1542454"/>
          </a:xfrm>
        </p:grpSpPr>
        <p:grpSp>
          <p:nvGrpSpPr>
            <p:cNvPr id="13" name="Group 12"/>
            <p:cNvGrpSpPr/>
            <p:nvPr/>
          </p:nvGrpSpPr>
          <p:grpSpPr>
            <a:xfrm>
              <a:off x="5766052" y="3898793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A11621F-70E4-45DA-A146-8E9C91FF5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96" t="15302" r="17656" b="20229"/>
              <a:stretch/>
            </p:blipFill>
            <p:spPr>
              <a:xfrm>
                <a:off x="11195737" y="461707"/>
                <a:ext cx="530278" cy="512796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851674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Recommendations*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79703" y="1566495"/>
            <a:ext cx="2733128" cy="1538735"/>
            <a:chOff x="1479703" y="1566495"/>
            <a:chExt cx="2733128" cy="1538735"/>
          </a:xfrm>
        </p:grpSpPr>
        <p:grpSp>
          <p:nvGrpSpPr>
            <p:cNvPr id="4" name="Group 3"/>
            <p:cNvGrpSpPr/>
            <p:nvPr/>
          </p:nvGrpSpPr>
          <p:grpSpPr>
            <a:xfrm>
              <a:off x="2430840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EF41476E-C51A-46A0-A595-4103C21DC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4057" y="499019"/>
                <a:ext cx="453638" cy="438172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Academic Knowledge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68155" y="1566495"/>
            <a:ext cx="2733128" cy="1538735"/>
            <a:chOff x="7968155" y="1566495"/>
            <a:chExt cx="2733128" cy="1538735"/>
          </a:xfrm>
        </p:grpSpPr>
        <p:grpSp>
          <p:nvGrpSpPr>
            <p:cNvPr id="7" name="Group 6"/>
            <p:cNvGrpSpPr/>
            <p:nvPr/>
          </p:nvGrpSpPr>
          <p:grpSpPr>
            <a:xfrm>
              <a:off x="8882533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252DE259-683D-4305-9A1E-A2E72B61F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3301" y="438643"/>
                <a:ext cx="595150" cy="558924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7968155" y="2643591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Entity Linking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79703" y="3902512"/>
            <a:ext cx="2733128" cy="1538735"/>
            <a:chOff x="1479703" y="3902512"/>
            <a:chExt cx="2733128" cy="1538735"/>
          </a:xfrm>
        </p:grpSpPr>
        <p:grpSp>
          <p:nvGrpSpPr>
            <p:cNvPr id="22" name="Group 21"/>
            <p:cNvGrpSpPr/>
            <p:nvPr/>
          </p:nvGrpSpPr>
          <p:grpSpPr>
            <a:xfrm>
              <a:off x="2394081" y="3902512"/>
              <a:ext cx="904372" cy="904372"/>
              <a:chOff x="7362537" y="3497262"/>
              <a:chExt cx="904372" cy="904372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7362537" y="3497262"/>
                <a:ext cx="904372" cy="9043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21EE2672-CB13-4D0D-8E6E-B16E29241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9824" y="3544549"/>
                <a:ext cx="809798" cy="809798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1479703" y="4979608"/>
              <a:ext cx="2733128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err="1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QnA</a:t>
              </a:r>
              <a:r>
                <a:rPr lang="en-US" sz="2000" dirty="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 Maker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0148" y="1566495"/>
            <a:ext cx="3122662" cy="1533001"/>
            <a:chOff x="4620148" y="1566495"/>
            <a:chExt cx="3122662" cy="1533001"/>
          </a:xfrm>
        </p:grpSpPr>
        <p:grpSp>
          <p:nvGrpSpPr>
            <p:cNvPr id="10" name="Group 9"/>
            <p:cNvGrpSpPr/>
            <p:nvPr/>
          </p:nvGrpSpPr>
          <p:grpSpPr>
            <a:xfrm>
              <a:off x="5766052" y="1566495"/>
              <a:ext cx="904372" cy="904372"/>
              <a:chOff x="11008690" y="265919"/>
              <a:chExt cx="904372" cy="904372"/>
            </a:xfrm>
            <a:solidFill>
              <a:schemeClr val="tx2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FBC16A1C-0C42-4DA7-BD21-E4D82E7B4DFA}"/>
                  </a:ext>
                </a:extLst>
              </p:cNvPr>
              <p:cNvSpPr/>
              <p:nvPr/>
            </p:nvSpPr>
            <p:spPr bwMode="auto">
              <a:xfrm>
                <a:off x="11008690" y="265919"/>
                <a:ext cx="904372" cy="904372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67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2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04F36717-DD38-4EF7-B254-67C2D487F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2171" y="399477"/>
                <a:ext cx="603892" cy="714218"/>
              </a:xfrm>
              <a:prstGeom prst="rect">
                <a:avLst/>
              </a:prstGeom>
              <a:noFill/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2A87705-13DD-42EC-9E8F-7CB9EB9832C8}"/>
                </a:ext>
              </a:extLst>
            </p:cNvPr>
            <p:cNvSpPr txBox="1"/>
            <p:nvPr/>
          </p:nvSpPr>
          <p:spPr>
            <a:xfrm>
              <a:off x="4620148" y="2637857"/>
              <a:ext cx="3122662" cy="461639"/>
            </a:xfrm>
            <a:prstGeom prst="rect">
              <a:avLst/>
            </a:prstGeom>
            <a:noFill/>
          </p:spPr>
          <p:txBody>
            <a:bodyPr wrap="square" lIns="179260" tIns="91427" rIns="179260" bIns="91427" rtlCol="0" anchor="ctr">
              <a:sp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2000" smtClean="0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Knowledge Exploration</a:t>
              </a:r>
              <a:endParaRPr lang="en-US" sz="2000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06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569934"/>
          </a:xfrm>
        </p:spPr>
        <p:txBody>
          <a:bodyPr/>
          <a:lstStyle/>
          <a:p>
            <a:r>
              <a:rPr lang="en-US" dirty="0" smtClean="0"/>
              <a:t>Knowledge Exploration</a:t>
            </a:r>
          </a:p>
          <a:p>
            <a:r>
              <a:rPr lang="en-US" sz="2400" dirty="0" smtClean="0"/>
              <a:t>Interactive search using natural language over structured data sets</a:t>
            </a:r>
          </a:p>
          <a:p>
            <a:r>
              <a:rPr lang="en-US" sz="2400" dirty="0" smtClean="0"/>
              <a:t>Convert NLP to structured queries; improve UX with auto-complete &amp; histograms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569934"/>
          </a:xfrm>
        </p:spPr>
        <p:txBody>
          <a:bodyPr/>
          <a:lstStyle/>
          <a:p>
            <a:r>
              <a:rPr lang="en-US" dirty="0" smtClean="0"/>
              <a:t>Academic Knowledge</a:t>
            </a:r>
          </a:p>
          <a:p>
            <a:r>
              <a:rPr lang="en-US" sz="2400" dirty="0" smtClean="0"/>
              <a:t>Search the Microsoft Academic Graph using natural language queries</a:t>
            </a:r>
          </a:p>
          <a:p>
            <a:r>
              <a:rPr lang="en-US" sz="2400" dirty="0" smtClean="0"/>
              <a:t>Based on Bing indexes &amp; knowledgebase of studies, authors, institutions, papers, venues, &amp; events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794301" y="3750688"/>
            <a:ext cx="5544616" cy="2963655"/>
            <a:chOff x="6794301" y="3750688"/>
            <a:chExt cx="5544616" cy="29636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4301" y="3762480"/>
              <a:ext cx="1710309" cy="59887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4301" y="4472688"/>
              <a:ext cx="1710309" cy="6200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4301" y="5204090"/>
              <a:ext cx="1710309" cy="6301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8317" y="5947361"/>
              <a:ext cx="1440160" cy="76698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16460" y="3750688"/>
              <a:ext cx="3822457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Interpret natural language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16460" y="4472688"/>
              <a:ext cx="351525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Complex search queries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16460" y="5206340"/>
              <a:ext cx="3020250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Histogram of results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16460" y="5939992"/>
              <a:ext cx="35584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Search graph by pattern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74639" y="3791820"/>
            <a:ext cx="6216650" cy="1938992"/>
          </a:xfrm>
          <a:prstGeom prst="rect">
            <a:avLst/>
          </a:prstGeom>
        </p:spPr>
        <p:txBody>
          <a:bodyPr lIns="147600" rIns="147600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Multi-step process: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Build a schema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Prepare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Generate index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Build a grammar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6" y="4218216"/>
            <a:ext cx="5544616" cy="17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  <p:bldP spid="16" grpId="1"/>
    </p:bldLst>
  </p:timing>
</p:sld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8641f81e7643323f4894ad5cfb9fb0f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cfa393de6d5a52634dd4113eb929c878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Props1.xml><?xml version="1.0" encoding="utf-8"?>
<ds:datastoreItem xmlns:ds="http://schemas.openxmlformats.org/officeDocument/2006/customXml" ds:itemID="{532F11E6-5A70-45F1-A1F4-684775A686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schemas.microsoft.com/office/2006/documentManagement/types"/>
    <ds:schemaRef ds:uri="http://www.w3.org/XML/1998/namespace"/>
    <ds:schemaRef ds:uri="04e01bb1-6d80-42e9-ae53-416b1e8aa845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e889e55c-35cf-43c7-aaf4-cf2500919dd8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Microsoft_2017_16x9_Template</Template>
  <TotalTime>364</TotalTime>
  <Words>1182</Words>
  <Application>Microsoft Macintosh PowerPoint</Application>
  <PresentationFormat>Custom</PresentationFormat>
  <Paragraphs>251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5-50109_Microsoft_Light_Template</vt:lpstr>
      <vt:lpstr>5-50109_Microsoft_Dark_Template</vt:lpstr>
      <vt:lpstr>AI developer bootcamp: Knowledge &amp; Search</vt:lpstr>
      <vt:lpstr>PowerPoint Presentation</vt:lpstr>
      <vt:lpstr>PowerPoint Presentation</vt:lpstr>
      <vt:lpstr>PowerPoint Presentation</vt:lpstr>
      <vt:lpstr>QnA Maker</vt:lpstr>
      <vt:lpstr>PowerPoint Presentation</vt:lpstr>
      <vt:lpstr>Entity Linking</vt:lpstr>
      <vt:lpstr>PowerPoint Presentation</vt:lpstr>
      <vt:lpstr>Advanced</vt:lpstr>
      <vt:lpstr>What do I use then?</vt:lpstr>
      <vt:lpstr>Demo</vt:lpstr>
      <vt:lpstr>PowerPoint Presentation</vt:lpstr>
      <vt:lpstr>Bing Search APIs</vt:lpstr>
      <vt:lpstr>Bing Web Search</vt:lpstr>
      <vt:lpstr>Bing Vertical Search</vt:lpstr>
      <vt:lpstr>Bing Specialized Search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James Carpinter</dc:creator>
  <cp:keywords>Microsoft Ignite 2017</cp:keywords>
  <dc:description>Template: Mitchell Derrey, Silver Fox Productions_x000d_
Formatting: _x000d_
Audience Type:</dc:description>
  <cp:lastModifiedBy>James Carpinter</cp:lastModifiedBy>
  <cp:revision>41</cp:revision>
  <dcterms:created xsi:type="dcterms:W3CDTF">2017-09-09T21:17:10Z</dcterms:created>
  <dcterms:modified xsi:type="dcterms:W3CDTF">2017-09-26T07:47:14Z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